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156" y="-6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ytuł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22" name="Podtytuł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pl-PL" smtClean="0"/>
              <a:t>Kliknij, aby edytować styl wzorca podtytułu</a:t>
            </a:r>
            <a:endParaRPr kumimoji="0" lang="en-US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DED09F8-8341-4A91-AE91-B3B397D025DE}" type="datetimeFigureOut">
              <a:rPr lang="pl-PL" smtClean="0"/>
              <a:t>15.11.2021</a:t>
            </a:fld>
            <a:endParaRPr lang="pl-PL"/>
          </a:p>
        </p:txBody>
      </p:sp>
      <p:sp>
        <p:nvSpPr>
          <p:cNvPr id="20" name="Symbol zastępczy stopki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10" name="Symbol zastępczy numeru slajdu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F99FF2B-B5DB-4362-8411-552B41874CEC}" type="slidenum">
              <a:rPr lang="pl-PL" smtClean="0"/>
              <a:t>‹#›</a:t>
            </a:fld>
            <a:endParaRPr lang="pl-PL"/>
          </a:p>
        </p:txBody>
      </p:sp>
      <p:sp>
        <p:nvSpPr>
          <p:cNvPr id="8" name="Elipsa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Elipsa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DED09F8-8341-4A91-AE91-B3B397D025DE}" type="datetimeFigureOut">
              <a:rPr lang="pl-PL" smtClean="0"/>
              <a:t>15.11.2021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F99FF2B-B5DB-4362-8411-552B41874CEC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DED09F8-8341-4A91-AE91-B3B397D025DE}" type="datetimeFigureOut">
              <a:rPr lang="pl-PL" smtClean="0"/>
              <a:t>15.11.2021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F99FF2B-B5DB-4362-8411-552B41874CEC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DED09F8-8341-4A91-AE91-B3B397D025DE}" type="datetimeFigureOut">
              <a:rPr lang="pl-PL" smtClean="0"/>
              <a:t>15.11.2021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F99FF2B-B5DB-4362-8411-552B41874CEC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rostokąt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DED09F8-8341-4A91-AE91-B3B397D025DE}" type="datetimeFigureOut">
              <a:rPr lang="pl-PL" smtClean="0"/>
              <a:t>15.11.2021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F99FF2B-B5DB-4362-8411-552B41874CEC}" type="slidenum">
              <a:rPr lang="pl-PL" smtClean="0"/>
              <a:t>‹#›</a:t>
            </a:fld>
            <a:endParaRPr lang="pl-PL"/>
          </a:p>
        </p:txBody>
      </p:sp>
      <p:sp>
        <p:nvSpPr>
          <p:cNvPr id="10" name="Prostokąt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Elipsa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Elipsa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DED09F8-8341-4A91-AE91-B3B397D025DE}" type="datetimeFigureOut">
              <a:rPr lang="pl-PL" smtClean="0"/>
              <a:t>15.11.2021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F99FF2B-B5DB-4362-8411-552B41874CEC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5" name="Symbol zastępczy zawartości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DED09F8-8341-4A91-AE91-B3B397D025DE}" type="datetimeFigureOut">
              <a:rPr lang="pl-PL" smtClean="0"/>
              <a:t>15.11.2021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F99FF2B-B5DB-4362-8411-552B41874CEC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DED09F8-8341-4A91-AE91-B3B397D025DE}" type="datetimeFigureOut">
              <a:rPr lang="pl-PL" smtClean="0"/>
              <a:t>15.11.2021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F99FF2B-B5DB-4362-8411-552B41874CEC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rostokąt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DED09F8-8341-4A91-AE91-B3B397D025DE}" type="datetimeFigureOut">
              <a:rPr lang="pl-PL" smtClean="0"/>
              <a:t>15.11.2021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F99FF2B-B5DB-4362-8411-552B41874CEC}" type="slidenum">
              <a:rPr lang="pl-PL" smtClean="0"/>
              <a:t>‹#›</a:t>
            </a:fld>
            <a:endParaRPr lang="pl-PL"/>
          </a:p>
        </p:txBody>
      </p:sp>
      <p:sp>
        <p:nvSpPr>
          <p:cNvPr id="6" name="Prostokąt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DED09F8-8341-4A91-AE91-B3B397D025DE}" type="datetimeFigureOut">
              <a:rPr lang="pl-PL" smtClean="0"/>
              <a:t>15.11.2021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F99FF2B-B5DB-4362-8411-552B41874CEC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DED09F8-8341-4A91-AE91-B3B397D025DE}" type="datetimeFigureOut">
              <a:rPr lang="pl-PL" smtClean="0"/>
              <a:t>15.11.2021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F99FF2B-B5DB-4362-8411-552B41874CEC}" type="slidenum">
              <a:rPr lang="pl-PL" smtClean="0"/>
              <a:t>‹#›</a:t>
            </a:fld>
            <a:endParaRPr lang="pl-PL"/>
          </a:p>
        </p:txBody>
      </p:sp>
      <p:sp>
        <p:nvSpPr>
          <p:cNvPr id="8" name="Prostokąt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pl-PL" smtClean="0"/>
              <a:t>Kliknij ikonę, aby dodać obraz</a:t>
            </a:r>
            <a:endParaRPr kumimoji="0" lang="en-US" dirty="0"/>
          </a:p>
        </p:txBody>
      </p:sp>
      <p:sp>
        <p:nvSpPr>
          <p:cNvPr id="9" name="Schemat blokowy: proce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Schemat blokowy: proce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Wycinek koła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Elipsa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Pierścień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Prostokąt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Symbol zastępczy tytułu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9" name="Symbol zastępczy tekstu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  <a:p>
            <a:pPr lvl="1" eaLnBrk="1" latinLnBrk="0" hangingPunct="1"/>
            <a:r>
              <a:rPr kumimoji="0" lang="pl-PL" smtClean="0"/>
              <a:t>Drugi poziom</a:t>
            </a:r>
          </a:p>
          <a:p>
            <a:pPr lvl="2" eaLnBrk="1" latinLnBrk="0" hangingPunct="1"/>
            <a:r>
              <a:rPr kumimoji="0" lang="pl-PL" smtClean="0"/>
              <a:t>Trzeci poziom</a:t>
            </a:r>
          </a:p>
          <a:p>
            <a:pPr lvl="3" eaLnBrk="1" latinLnBrk="0" hangingPunct="1"/>
            <a:r>
              <a:rPr kumimoji="0" lang="pl-PL" smtClean="0"/>
              <a:t>Czwarty poziom</a:t>
            </a:r>
          </a:p>
          <a:p>
            <a:pPr lvl="4" eaLnBrk="1" latinLnBrk="0" hangingPunct="1"/>
            <a:r>
              <a:rPr kumimoji="0" lang="pl-PL" smtClean="0"/>
              <a:t>Piąty poziom</a:t>
            </a:r>
            <a:endParaRPr kumimoji="0" lang="en-US"/>
          </a:p>
        </p:txBody>
      </p:sp>
      <p:sp>
        <p:nvSpPr>
          <p:cNvPr id="24" name="Symbol zastępczy daty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CDED09F8-8341-4A91-AE91-B3B397D025DE}" type="datetimeFigureOut">
              <a:rPr lang="pl-PL" smtClean="0"/>
              <a:t>15.11.2021</a:t>
            </a:fld>
            <a:endParaRPr lang="pl-PL"/>
          </a:p>
        </p:txBody>
      </p:sp>
      <p:sp>
        <p:nvSpPr>
          <p:cNvPr id="10" name="Symbol zastępczy stopki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pl-PL"/>
          </a:p>
        </p:txBody>
      </p:sp>
      <p:sp>
        <p:nvSpPr>
          <p:cNvPr id="22" name="Symbol zastępczy numeru slajdu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3F99FF2B-B5DB-4362-8411-552B41874CEC}" type="slidenum">
              <a:rPr lang="pl-PL" smtClean="0"/>
              <a:t>‹#›</a:t>
            </a:fld>
            <a:endParaRPr lang="pl-PL"/>
          </a:p>
        </p:txBody>
      </p:sp>
      <p:sp>
        <p:nvSpPr>
          <p:cNvPr id="15" name="Prostokąt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portal.librus.pl/szkola/artykuly/czytanie-kapital-na-cale-zycie" TargetMode="External"/><Relationship Id="rId2" Type="http://schemas.openxmlformats.org/officeDocument/2006/relationships/hyperlink" Target="https://calapolskaczytadzieciom.pl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youtube.com/watch?v=Q-3gi1bknzs" TargetMode="External"/><Relationship Id="rId5" Type="http://schemas.openxmlformats.org/officeDocument/2006/relationships/hyperlink" Target="https://www.sosrodzice.pl/naukowcy-udowodnili-ze-czytanie-dzieciom-zmienia-ich-mozgi/" TargetMode="External"/><Relationship Id="rId4" Type="http://schemas.openxmlformats.org/officeDocument/2006/relationships/hyperlink" Target="https://dziecisawazne.pl/dlaczego-warto-czytac-dzieciom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rostokąt 3"/>
          <p:cNvSpPr/>
          <p:nvPr/>
        </p:nvSpPr>
        <p:spPr>
          <a:xfrm>
            <a:off x="1259632" y="620688"/>
            <a:ext cx="7511672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l-PL" sz="54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Dlaczego warto czytać</a:t>
            </a:r>
          </a:p>
          <a:p>
            <a:pPr algn="ctr"/>
            <a:r>
              <a:rPr lang="pl-PL" sz="5400" b="1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d</a:t>
            </a:r>
            <a:r>
              <a:rPr lang="pl-PL" sz="5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ziecku ? </a:t>
            </a:r>
            <a:endParaRPr lang="pl-PL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pic>
        <p:nvPicPr>
          <p:cNvPr id="1026" name="Picture 2" descr="C:\Users\okras\Desktop\OIP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3140968"/>
            <a:ext cx="4457700" cy="2600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46310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ole tekstowe 3"/>
          <p:cNvSpPr txBox="1"/>
          <p:nvPr/>
        </p:nvSpPr>
        <p:spPr>
          <a:xfrm>
            <a:off x="1691680" y="692696"/>
            <a:ext cx="648072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dirty="0" smtClean="0">
                <a:cs typeface="Times New Roman" pitchFamily="18" charset="0"/>
              </a:rPr>
              <a:t>Głośne czytanie nie tylko zbliża ludzi. Stanowi potężną stymulację dla mózgu i pomaga dzieciom w przezwyciężaniu wielu problemów emocjonalnych i rozwojowych. </a:t>
            </a:r>
            <a:endParaRPr lang="pl-PL" sz="2400" dirty="0">
              <a:cs typeface="Times New Roman" pitchFamily="18" charset="0"/>
            </a:endParaRPr>
          </a:p>
        </p:txBody>
      </p:sp>
      <p:sp>
        <p:nvSpPr>
          <p:cNvPr id="6" name="Prostokąt 5"/>
          <p:cNvSpPr/>
          <p:nvPr/>
        </p:nvSpPr>
        <p:spPr>
          <a:xfrm>
            <a:off x="2031246" y="2967334"/>
            <a:ext cx="5801588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l-PL" sz="40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Zalety czytania dziecku</a:t>
            </a:r>
            <a:endParaRPr lang="pl-PL" sz="40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7" name="pole tekstowe 6"/>
          <p:cNvSpPr txBox="1"/>
          <p:nvPr/>
        </p:nvSpPr>
        <p:spPr>
          <a:xfrm>
            <a:off x="1835696" y="4149080"/>
            <a:ext cx="64087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dirty="0" smtClean="0"/>
              <a:t>Według badań wystarczy czytać dziecku 20 minut dziennie, by mogło ono prawidłowo kształtować swoją osobowość, rozwijać się intelektualnie, emocjonalnie i społecznie.   </a:t>
            </a:r>
            <a:endParaRPr lang="pl-PL" sz="2400" dirty="0"/>
          </a:p>
        </p:txBody>
      </p:sp>
    </p:spTree>
    <p:extLst>
      <p:ext uri="{BB962C8B-B14F-4D97-AF65-F5344CB8AC3E}">
        <p14:creationId xmlns:p14="http://schemas.microsoft.com/office/powerpoint/2010/main" val="3750395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ole tekstowe 3"/>
          <p:cNvSpPr txBox="1"/>
          <p:nvPr/>
        </p:nvSpPr>
        <p:spPr>
          <a:xfrm>
            <a:off x="1331640" y="404664"/>
            <a:ext cx="7272808" cy="62786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00050" indent="-400050">
              <a:buAutoNum type="romanUcPeriod"/>
            </a:pPr>
            <a:r>
              <a:rPr lang="pl-PL" sz="2400" dirty="0" smtClean="0"/>
              <a:t>Buduje silną więź emocjonalną z dzieckiem </a:t>
            </a:r>
          </a:p>
          <a:p>
            <a:pPr marL="400050" indent="-400050">
              <a:buAutoNum type="romanUcPeriod"/>
            </a:pPr>
            <a:endParaRPr lang="pl-PL" dirty="0"/>
          </a:p>
          <a:p>
            <a:r>
              <a:rPr lang="pl-PL" dirty="0" smtClean="0"/>
              <a:t>Dziecko, którego rodzice czytając poświęcają mu swój czas czuję się bezpieczne i kochane. Jest to wyraz szczególnej bliskości i zaufanie rodzącego mocą i silną więź z rodzicami, a to jest fundament na całe życie. </a:t>
            </a:r>
          </a:p>
          <a:p>
            <a:endParaRPr lang="pl-PL" dirty="0"/>
          </a:p>
          <a:p>
            <a:pPr marL="400050" indent="-400050">
              <a:buAutoNum type="romanUcPeriod" startAt="2"/>
            </a:pPr>
            <a:r>
              <a:rPr lang="pl-PL" sz="2400" dirty="0" smtClean="0"/>
              <a:t>Rozwija umiejętności językowe i komunikacyjne młodego człowieka </a:t>
            </a:r>
          </a:p>
          <a:p>
            <a:endParaRPr lang="pl-PL" dirty="0"/>
          </a:p>
          <a:p>
            <a:r>
              <a:rPr lang="pl-PL" dirty="0" smtClean="0"/>
              <a:t>Głośnie czytanie stymuluje rozwój mowy, wzbogaca słownictwo. Książki skłaniają do samodzielnego myślenia, analizowanie, wyciągania wniosków, dziecko więc potrafi prowadzić swobodne i ciekawe rozmowy wypowiadając się logicznie i obrazowo. </a:t>
            </a:r>
          </a:p>
          <a:p>
            <a:endParaRPr lang="pl-PL" dirty="0"/>
          </a:p>
          <a:p>
            <a:pPr marL="400050" indent="-400050">
              <a:buAutoNum type="romanUcPeriod" startAt="3"/>
            </a:pPr>
            <a:r>
              <a:rPr lang="pl-PL" sz="2400" dirty="0" smtClean="0"/>
              <a:t>Pobudza  i rozwija wyobraźnie młodego czytelnika </a:t>
            </a:r>
          </a:p>
          <a:p>
            <a:endParaRPr lang="pl-PL" dirty="0" smtClean="0"/>
          </a:p>
          <a:p>
            <a:r>
              <a:rPr lang="pl-PL" dirty="0" smtClean="0"/>
              <a:t>Słuchanie niejako zmusza dziecko do wyobrażenia sobie świata przedstawionego w książce. Pobudza w ten sposób pamięć i wyobraźnie. Dokonuje też konfrontacji informacji tych których posiada, z tymi które usłyszał w bajce. </a:t>
            </a: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521333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ole tekstowe 3"/>
          <p:cNvSpPr txBox="1"/>
          <p:nvPr/>
        </p:nvSpPr>
        <p:spPr>
          <a:xfrm>
            <a:off x="1475656" y="332656"/>
            <a:ext cx="7056784" cy="75713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00050" indent="-400050">
              <a:buAutoNum type="romanUcPeriod" startAt="4"/>
            </a:pPr>
            <a:r>
              <a:rPr lang="pl-PL" sz="2400" dirty="0" smtClean="0"/>
              <a:t>Rozwija empatię</a:t>
            </a:r>
          </a:p>
          <a:p>
            <a:pPr marL="400050" indent="-400050">
              <a:buAutoNum type="romanUcPeriod" startAt="4"/>
            </a:pPr>
            <a:endParaRPr lang="pl-PL" dirty="0"/>
          </a:p>
          <a:p>
            <a:r>
              <a:rPr lang="pl-PL" dirty="0" smtClean="0"/>
              <a:t>Czytanie książek uwrażliwia. Przeżywając losy bohaterów, mały człowiek lepiej rozumie własne uczucia, nazywa ja i wie jak można je wyrażać. Czasem poznaje to czego samo nie doświadczyło. Czytanie odpowiednio dobranych książek pomaga w wychowaniu, ułatwia przekazywanie wartości moralnych oraz postaw godnych naśladowania. </a:t>
            </a:r>
          </a:p>
          <a:p>
            <a:endParaRPr lang="pl-PL" dirty="0"/>
          </a:p>
          <a:p>
            <a:pPr marL="400050" indent="-400050">
              <a:buAutoNum type="romanUcPeriod" startAt="5"/>
            </a:pPr>
            <a:r>
              <a:rPr lang="pl-PL" sz="2400" dirty="0" smtClean="0"/>
              <a:t>Pomaga dziecku w trudnych sytuacjach </a:t>
            </a:r>
          </a:p>
          <a:p>
            <a:endParaRPr lang="pl-PL" dirty="0" smtClean="0"/>
          </a:p>
          <a:p>
            <a:r>
              <a:rPr lang="pl-PL" dirty="0" smtClean="0"/>
              <a:t>Bajka, którą rodzice przeczytają dziecku może mieć działanie terapeutyczne. Bohater może znajdować się w trudniej sytuacji i przeżywać lęk, i ostatecznie go pokonać ucząc się nowych, skutecznych metod działania. Dziecko może czerpać z mądrości bohatera, nieraz mając podane na tacy gotowe wzorce zachowań. </a:t>
            </a:r>
          </a:p>
          <a:p>
            <a:endParaRPr lang="pl-PL" dirty="0"/>
          </a:p>
          <a:p>
            <a:pPr marL="400050" indent="-400050">
              <a:buAutoNum type="romanUcPeriod" startAt="6"/>
            </a:pPr>
            <a:r>
              <a:rPr lang="pl-PL" sz="2400" dirty="0" smtClean="0"/>
              <a:t>Buduje poczucie własnej wartości</a:t>
            </a:r>
          </a:p>
          <a:p>
            <a:pPr marL="400050" indent="-400050">
              <a:buAutoNum type="romanUcPeriod" startAt="6"/>
            </a:pPr>
            <a:endParaRPr lang="pl-PL" dirty="0"/>
          </a:p>
          <a:p>
            <a:r>
              <a:rPr lang="pl-PL" dirty="0" smtClean="0"/>
              <a:t>Czytając dziecku, trzeba poświęcić swój czas i uwagę.  To z kolei stwarza okazję do rozmowy i przytulenia. Dziecko czuje się wtedy ważne i potrzebne, </a:t>
            </a:r>
            <a:r>
              <a:rPr lang="pl-PL" dirty="0" smtClean="0"/>
              <a:t>bezpieczne </a:t>
            </a:r>
            <a:r>
              <a:rPr lang="pl-PL" dirty="0" smtClean="0"/>
              <a:t>i kochane. To najlepsze co możemy zrobić, żeby wzmacniać i budować w dziecku poczucie wartości.  </a:t>
            </a:r>
          </a:p>
          <a:p>
            <a:endParaRPr lang="pl-PL" dirty="0"/>
          </a:p>
          <a:p>
            <a:endParaRPr lang="pl-PL" dirty="0" smtClean="0"/>
          </a:p>
          <a:p>
            <a:endParaRPr lang="pl-PL" dirty="0"/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787035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ole tekstowe 3"/>
          <p:cNvSpPr txBox="1"/>
          <p:nvPr/>
        </p:nvSpPr>
        <p:spPr>
          <a:xfrm>
            <a:off x="1259632" y="404664"/>
            <a:ext cx="7488832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00050" indent="-400050">
              <a:buAutoNum type="romanUcPeriod" startAt="7"/>
            </a:pPr>
            <a:r>
              <a:rPr lang="pl-PL" sz="2400" dirty="0" smtClean="0"/>
              <a:t>Poszerza wiedzę</a:t>
            </a:r>
          </a:p>
          <a:p>
            <a:endParaRPr lang="pl-PL" dirty="0"/>
          </a:p>
          <a:p>
            <a:r>
              <a:rPr lang="pl-PL" dirty="0" smtClean="0"/>
              <a:t>Czytanie ma walor edukacyjny, pobudza ciekawość dziecka i jego zainteresowanie różnymi dziedzinami życia. Aktywne śledzenie losów bohatera uczy myślenia logicznego, przyczynowo – skutkowego oraz krytycznego. Poprawia się też koncentracji i wydłuża skupienie uwagi. Dziecko zdobywa wiedzę o samym sobie i doskonale uczy się odróżniać dobro od zła. Kształtuje również nawyk czytania i zdobywania wiedzy. </a:t>
            </a:r>
            <a:endParaRPr lang="pl-PL" dirty="0"/>
          </a:p>
        </p:txBody>
      </p:sp>
      <p:sp>
        <p:nvSpPr>
          <p:cNvPr id="5" name="pole tekstowe 4"/>
          <p:cNvSpPr txBox="1"/>
          <p:nvPr/>
        </p:nvSpPr>
        <p:spPr>
          <a:xfrm>
            <a:off x="1475656" y="3573016"/>
            <a:ext cx="691276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dirty="0" smtClean="0"/>
              <a:t>Codzienne czytanie dzieciom dla ich przyjemności ma o wile więcej zalet. Dzieci, których rodzice czytają lepiej radzą sobie z problemami i zagrożeniami współczesnego świata, rzadziej prezentują postawy destrukcyjne, agresywne i antyspołeczne. </a:t>
            </a:r>
            <a:endParaRPr lang="pl-PL" sz="2400" dirty="0"/>
          </a:p>
        </p:txBody>
      </p:sp>
    </p:spTree>
    <p:extLst>
      <p:ext uri="{BB962C8B-B14F-4D97-AF65-F5344CB8AC3E}">
        <p14:creationId xmlns:p14="http://schemas.microsoft.com/office/powerpoint/2010/main" val="3969242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ole tekstowe 3"/>
          <p:cNvSpPr txBox="1"/>
          <p:nvPr/>
        </p:nvSpPr>
        <p:spPr>
          <a:xfrm>
            <a:off x="1475656" y="476672"/>
            <a:ext cx="69847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dirty="0" smtClean="0"/>
              <a:t>Czytając dzieciom codziennie wychowujemy czytelników, czyli ludzi lepiej wykształconych, bardziej kulturalnych, szczęśliwszych. </a:t>
            </a:r>
            <a:endParaRPr lang="pl-PL" sz="2400" dirty="0"/>
          </a:p>
        </p:txBody>
      </p:sp>
      <p:pic>
        <p:nvPicPr>
          <p:cNvPr id="1027" name="Picture 3" descr="C:\Users\okras\Desktop\indeks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7" y="2245110"/>
            <a:ext cx="4680520" cy="35201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98776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rostokąt 4"/>
          <p:cNvSpPr/>
          <p:nvPr/>
        </p:nvSpPr>
        <p:spPr>
          <a:xfrm>
            <a:off x="1115616" y="184865"/>
            <a:ext cx="7743765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pl-PL" sz="40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Codzienne czytanie dziecku</a:t>
            </a:r>
            <a:endParaRPr lang="pl-PL" sz="40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6" name="pole tekstowe 5"/>
          <p:cNvSpPr txBox="1"/>
          <p:nvPr/>
        </p:nvSpPr>
        <p:spPr>
          <a:xfrm>
            <a:off x="1619672" y="1370092"/>
            <a:ext cx="705678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pl-PL" dirty="0" smtClean="0"/>
              <a:t>Rozwija język, pamięć i koncentrację, </a:t>
            </a:r>
          </a:p>
          <a:p>
            <a:pPr marL="285750" indent="-285750">
              <a:buFontTx/>
              <a:buChar char="-"/>
            </a:pPr>
            <a:r>
              <a:rPr lang="pl-PL" dirty="0" smtClean="0"/>
              <a:t>Poszerza wiedzę ogólną, </a:t>
            </a:r>
          </a:p>
          <a:p>
            <a:pPr marL="285750" indent="-285750">
              <a:buFontTx/>
              <a:buChar char="-"/>
            </a:pPr>
            <a:r>
              <a:rPr lang="pl-PL" dirty="0" smtClean="0"/>
              <a:t>Ułatwia naukę, pomaga odnieść sukces w szkole, </a:t>
            </a:r>
          </a:p>
          <a:p>
            <a:pPr marL="285750" indent="-285750">
              <a:buFontTx/>
              <a:buChar char="-"/>
            </a:pPr>
            <a:r>
              <a:rPr lang="pl-PL" dirty="0" smtClean="0"/>
              <a:t>Zapobiega uzależnieniu od telewizji i komputera, </a:t>
            </a:r>
          </a:p>
          <a:p>
            <a:pPr marL="285750" indent="-285750">
              <a:buFontTx/>
              <a:buChar char="-"/>
            </a:pPr>
            <a:r>
              <a:rPr lang="pl-PL" dirty="0" smtClean="0"/>
              <a:t>Uczy wartości moralnych, pomaga w wychowaniu, </a:t>
            </a:r>
          </a:p>
          <a:p>
            <a:pPr marL="285750" indent="-285750">
              <a:buFontTx/>
              <a:buChar char="-"/>
            </a:pPr>
            <a:r>
              <a:rPr lang="pl-PL" dirty="0" smtClean="0"/>
              <a:t>Kształtuje nawyk czytania i zdobywania wiedzy na całe życie </a:t>
            </a:r>
            <a:endParaRPr lang="pl-PL" dirty="0"/>
          </a:p>
        </p:txBody>
      </p:sp>
      <p:sp>
        <p:nvSpPr>
          <p:cNvPr id="2" name="Prostokąt 1"/>
          <p:cNvSpPr/>
          <p:nvPr/>
        </p:nvSpPr>
        <p:spPr>
          <a:xfrm>
            <a:off x="2314000" y="3284984"/>
            <a:ext cx="499430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pl-PL" sz="4000" b="1" dirty="0">
                <a:ln w="24500" cmpd="dbl">
                  <a:solidFill>
                    <a:srgbClr val="FEB80A">
                      <a:shade val="85000"/>
                      <a:satMod val="155000"/>
                    </a:srgbClr>
                  </a:solidFill>
                  <a:prstDash val="solid"/>
                  <a:miter lim="800000"/>
                </a:ln>
                <a:gradFill>
                  <a:gsLst>
                    <a:gs pos="10000">
                      <a:srgbClr val="FEB80A">
                        <a:tint val="10000"/>
                        <a:satMod val="155000"/>
                      </a:srgbClr>
                    </a:gs>
                    <a:gs pos="60000">
                      <a:srgbClr val="FEB80A">
                        <a:tint val="30000"/>
                        <a:satMod val="155000"/>
                      </a:srgbClr>
                    </a:gs>
                    <a:gs pos="100000">
                      <a:srgbClr val="FEB80A">
                        <a:tint val="73000"/>
                        <a:satMod val="155000"/>
                      </a:srgb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Co czytać </a:t>
            </a:r>
            <a:r>
              <a:rPr lang="pl-PL" sz="4000" b="1" dirty="0" smtClean="0">
                <a:ln w="24500" cmpd="dbl">
                  <a:solidFill>
                    <a:srgbClr val="FEB80A">
                      <a:shade val="85000"/>
                      <a:satMod val="155000"/>
                    </a:srgbClr>
                  </a:solidFill>
                  <a:prstDash val="solid"/>
                  <a:miter lim="800000"/>
                </a:ln>
                <a:gradFill>
                  <a:gsLst>
                    <a:gs pos="10000">
                      <a:srgbClr val="FEB80A">
                        <a:tint val="10000"/>
                        <a:satMod val="155000"/>
                      </a:srgbClr>
                    </a:gs>
                    <a:gs pos="60000">
                      <a:srgbClr val="FEB80A">
                        <a:tint val="30000"/>
                        <a:satMod val="155000"/>
                      </a:srgbClr>
                    </a:gs>
                    <a:gs pos="100000">
                      <a:srgbClr val="FEB80A">
                        <a:tint val="73000"/>
                        <a:satMod val="155000"/>
                      </a:srgb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dziecku ? </a:t>
            </a:r>
            <a:endParaRPr lang="pl-PL" sz="4000" b="1" dirty="0">
              <a:ln w="24500" cmpd="dbl">
                <a:solidFill>
                  <a:srgbClr val="FEB80A">
                    <a:shade val="85000"/>
                    <a:satMod val="155000"/>
                  </a:srgbClr>
                </a:solidFill>
                <a:prstDash val="solid"/>
                <a:miter lim="800000"/>
              </a:ln>
              <a:gradFill>
                <a:gsLst>
                  <a:gs pos="10000">
                    <a:srgbClr val="FEB80A">
                      <a:tint val="10000"/>
                      <a:satMod val="155000"/>
                    </a:srgbClr>
                  </a:gs>
                  <a:gs pos="60000">
                    <a:srgbClr val="FEB80A">
                      <a:tint val="30000"/>
                      <a:satMod val="155000"/>
                    </a:srgbClr>
                  </a:gs>
                  <a:gs pos="100000">
                    <a:srgbClr val="FEB80A">
                      <a:tint val="73000"/>
                      <a:satMod val="155000"/>
                    </a:srgb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3" name="Prostokąt 2"/>
          <p:cNvSpPr/>
          <p:nvPr/>
        </p:nvSpPr>
        <p:spPr>
          <a:xfrm>
            <a:off x="1640296" y="4149080"/>
            <a:ext cx="6028047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FontTx/>
              <a:buChar char="-"/>
            </a:pPr>
            <a:r>
              <a:rPr lang="pl-PL" dirty="0">
                <a:solidFill>
                  <a:prstClr val="black"/>
                </a:solidFill>
              </a:rPr>
              <a:t>Książki ciekawe i emocjonujące, </a:t>
            </a:r>
          </a:p>
          <a:p>
            <a:pPr marL="285750" lvl="0" indent="-285750">
              <a:buFontTx/>
              <a:buChar char="-"/>
            </a:pPr>
            <a:r>
              <a:rPr lang="pl-PL" dirty="0">
                <a:solidFill>
                  <a:prstClr val="black"/>
                </a:solidFill>
              </a:rPr>
              <a:t>Dostosowane do poziomu rozwoju dziecka. </a:t>
            </a:r>
          </a:p>
          <a:p>
            <a:pPr marL="285750" lvl="0" indent="-285750">
              <a:buFontTx/>
              <a:buChar char="-"/>
            </a:pPr>
            <a:r>
              <a:rPr lang="pl-PL" dirty="0">
                <a:solidFill>
                  <a:prstClr val="black"/>
                </a:solidFill>
              </a:rPr>
              <a:t>Niosące sensowny przekaz,</a:t>
            </a:r>
          </a:p>
          <a:p>
            <a:pPr marL="285750" lvl="0" indent="-285750">
              <a:buFontTx/>
              <a:buChar char="-"/>
            </a:pPr>
            <a:r>
              <a:rPr lang="pl-PL" dirty="0">
                <a:solidFill>
                  <a:prstClr val="black"/>
                </a:solidFill>
              </a:rPr>
              <a:t>Napisane poprawnym, bogatym i literackim językiem,</a:t>
            </a:r>
          </a:p>
          <a:p>
            <a:pPr marL="285750" lvl="0" indent="-285750">
              <a:buFontTx/>
              <a:buChar char="-"/>
            </a:pPr>
            <a:r>
              <a:rPr lang="pl-PL" dirty="0">
                <a:solidFill>
                  <a:prstClr val="black"/>
                </a:solidFill>
              </a:rPr>
              <a:t>Niewzbudzające lęku i niepokoju, </a:t>
            </a:r>
          </a:p>
          <a:p>
            <a:pPr marL="285750" lvl="0" indent="-285750">
              <a:buFontTx/>
              <a:buChar char="-"/>
            </a:pPr>
            <a:r>
              <a:rPr lang="pl-PL" dirty="0">
                <a:solidFill>
                  <a:prstClr val="black"/>
                </a:solidFill>
              </a:rPr>
              <a:t>Optymistyczne, wyrażające pozytywny stosunek do świata, </a:t>
            </a:r>
          </a:p>
        </p:txBody>
      </p:sp>
    </p:spTree>
    <p:extLst>
      <p:ext uri="{BB962C8B-B14F-4D97-AF65-F5344CB8AC3E}">
        <p14:creationId xmlns:p14="http://schemas.microsoft.com/office/powerpoint/2010/main" val="25429465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ole tekstowe 4"/>
          <p:cNvSpPr txBox="1"/>
          <p:nvPr/>
        </p:nvSpPr>
        <p:spPr>
          <a:xfrm>
            <a:off x="1790535" y="1412776"/>
            <a:ext cx="61926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endParaRPr lang="pl-PL" dirty="0" smtClean="0"/>
          </a:p>
          <a:p>
            <a:pPr marL="285750" indent="-285750">
              <a:buFontTx/>
              <a:buChar char="-"/>
            </a:pPr>
            <a:endParaRPr lang="pl-PL" dirty="0" smtClean="0"/>
          </a:p>
        </p:txBody>
      </p:sp>
      <p:sp>
        <p:nvSpPr>
          <p:cNvPr id="6" name="Prostokąt 5"/>
          <p:cNvSpPr/>
          <p:nvPr/>
        </p:nvSpPr>
        <p:spPr>
          <a:xfrm>
            <a:off x="1954826" y="704890"/>
            <a:ext cx="5864106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l-PL" sz="40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Kiedy czytać dzieciom ?</a:t>
            </a:r>
            <a:endParaRPr lang="pl-PL" sz="40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7" name="pole tekstowe 6"/>
          <p:cNvSpPr txBox="1"/>
          <p:nvPr/>
        </p:nvSpPr>
        <p:spPr>
          <a:xfrm>
            <a:off x="1669099" y="1844824"/>
            <a:ext cx="643555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/>
              <a:t>Najlepiej uczynić z czytania rodzinny rytuał. Można czytać przed pójściem spać, ponieważ </a:t>
            </a:r>
            <a:r>
              <a:rPr lang="pl-PL" dirty="0" smtClean="0"/>
              <a:t>dzieci oczekują </a:t>
            </a:r>
            <a:r>
              <a:rPr lang="pl-PL" dirty="0" smtClean="0"/>
              <a:t>spotkań z mamą czy tatą przy bajce.  Czytać można trzymając dziecko na kolanach, jednocześnie je przytulając.  Wtulone w rodzica i zasłuchane w opowieść dziecko poczuje się bezpieczne i ważne. Najważniejsze jednak, by czytanie kojarzyło się dziecku zawsze z przyjemnością. </a:t>
            </a:r>
            <a:endParaRPr lang="pl-PL" dirty="0"/>
          </a:p>
        </p:txBody>
      </p:sp>
      <p:pic>
        <p:nvPicPr>
          <p:cNvPr id="2050" name="Picture 2" descr="C:\Users\okras\Desktop\imag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4221088"/>
            <a:ext cx="2333625" cy="1952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57958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331640" y="476672"/>
            <a:ext cx="7498080" cy="4800600"/>
          </a:xfrm>
        </p:spPr>
        <p:txBody>
          <a:bodyPr>
            <a:normAutofit/>
          </a:bodyPr>
          <a:lstStyle/>
          <a:p>
            <a:pPr marL="82296" indent="0">
              <a:buNone/>
            </a:pPr>
            <a:r>
              <a:rPr lang="pl-PL" sz="2800" dirty="0" smtClean="0"/>
              <a:t>Zachęcamy do zapoznania się z poniższymi linkami: </a:t>
            </a:r>
          </a:p>
          <a:p>
            <a:pPr marL="82296" indent="0">
              <a:buNone/>
            </a:pPr>
            <a:endParaRPr lang="pl-PL" dirty="0" smtClean="0"/>
          </a:p>
          <a:p>
            <a:pPr marL="82296" indent="0">
              <a:buNone/>
            </a:pPr>
            <a:r>
              <a:rPr lang="pl-PL" sz="2000" dirty="0">
                <a:hlinkClick r:id="rId2"/>
              </a:rPr>
              <a:t>https://calapolskaczytadzieciom.pl</a:t>
            </a:r>
            <a:r>
              <a:rPr lang="pl-PL" sz="2000" dirty="0" smtClean="0">
                <a:hlinkClick r:id="rId2"/>
              </a:rPr>
              <a:t>/</a:t>
            </a:r>
            <a:endParaRPr lang="pl-PL" sz="2000" dirty="0" smtClean="0"/>
          </a:p>
          <a:p>
            <a:pPr marL="82296" indent="0">
              <a:buNone/>
            </a:pPr>
            <a:r>
              <a:rPr lang="pl-PL" sz="2000" dirty="0">
                <a:hlinkClick r:id="rId3"/>
              </a:rPr>
              <a:t>https://</a:t>
            </a:r>
            <a:r>
              <a:rPr lang="pl-PL" sz="2000" dirty="0" smtClean="0">
                <a:hlinkClick r:id="rId3"/>
              </a:rPr>
              <a:t>portal.librus.pl/szkola/artykuly/czytanie-kapital-na-cale-zycie</a:t>
            </a:r>
            <a:endParaRPr lang="pl-PL" sz="2000" dirty="0" smtClean="0"/>
          </a:p>
          <a:p>
            <a:pPr marL="82296" indent="0">
              <a:buNone/>
            </a:pPr>
            <a:r>
              <a:rPr lang="pl-PL" sz="2000" dirty="0">
                <a:hlinkClick r:id="rId4"/>
              </a:rPr>
              <a:t>https://dziecisawazne.pl/dlaczego-warto-czytac-dzieciom</a:t>
            </a:r>
            <a:r>
              <a:rPr lang="pl-PL" sz="2000" dirty="0" smtClean="0">
                <a:hlinkClick r:id="rId4"/>
              </a:rPr>
              <a:t>/</a:t>
            </a:r>
            <a:endParaRPr lang="pl-PL" sz="2000" dirty="0" smtClean="0"/>
          </a:p>
          <a:p>
            <a:pPr marL="82296" indent="0">
              <a:buNone/>
            </a:pPr>
            <a:r>
              <a:rPr lang="pl-PL" sz="2000" dirty="0">
                <a:hlinkClick r:id="rId5"/>
              </a:rPr>
              <a:t>https://www.sosrodzice.pl/naukowcy-udowodnili-ze-czytanie-dzieciom-zmienia-ich-mozgi</a:t>
            </a:r>
            <a:r>
              <a:rPr lang="pl-PL" sz="2000" dirty="0" smtClean="0">
                <a:hlinkClick r:id="rId5"/>
              </a:rPr>
              <a:t>/</a:t>
            </a:r>
            <a:endParaRPr lang="pl-PL" sz="2000" dirty="0" smtClean="0"/>
          </a:p>
          <a:p>
            <a:pPr marL="82296" indent="0">
              <a:buNone/>
            </a:pPr>
            <a:r>
              <a:rPr lang="pl-PL" sz="2000" dirty="0" smtClean="0">
                <a:hlinkClick r:id="rId6"/>
              </a:rPr>
              <a:t>https</a:t>
            </a:r>
            <a:r>
              <a:rPr lang="pl-PL" sz="2000" dirty="0">
                <a:hlinkClick r:id="rId6"/>
              </a:rPr>
              <a:t>://</a:t>
            </a:r>
            <a:r>
              <a:rPr lang="pl-PL" sz="2000" dirty="0" smtClean="0">
                <a:hlinkClick r:id="rId6"/>
              </a:rPr>
              <a:t>www.youtube.com/watch?v=Q-3gi1bknzs</a:t>
            </a:r>
            <a:endParaRPr lang="pl-PL" sz="2000" dirty="0" smtClean="0"/>
          </a:p>
          <a:p>
            <a:pPr marL="82296" indent="0">
              <a:buNone/>
            </a:pPr>
            <a:endParaRPr lang="pl-PL" sz="2000" dirty="0"/>
          </a:p>
          <a:p>
            <a:pPr marL="82296" indent="0" algn="r">
              <a:buNone/>
            </a:pPr>
            <a:r>
              <a:rPr lang="pl-PL" sz="2000" dirty="0" smtClean="0"/>
              <a:t>Dziękujemy za uwagę </a:t>
            </a:r>
          </a:p>
          <a:p>
            <a:pPr marL="82296" indent="0">
              <a:buNone/>
            </a:pP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61386513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rzesilenie">
  <a:themeElements>
    <a:clrScheme name="Przesileni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Przesileni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rzesileni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816</TotalTime>
  <Words>635</Words>
  <Application>Microsoft Office PowerPoint</Application>
  <PresentationFormat>Pokaz na ekranie (4:3)</PresentationFormat>
  <Paragraphs>59</Paragraphs>
  <Slides>9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9</vt:i4>
      </vt:variant>
    </vt:vector>
  </HeadingPairs>
  <TitlesOfParts>
    <vt:vector size="10" baseType="lpstr">
      <vt:lpstr>Przesilenie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Ola Kraska</dc:creator>
  <cp:lastModifiedBy>Ola Kraska</cp:lastModifiedBy>
  <cp:revision>16</cp:revision>
  <dcterms:created xsi:type="dcterms:W3CDTF">2021-11-02T06:29:51Z</dcterms:created>
  <dcterms:modified xsi:type="dcterms:W3CDTF">2021-11-15T06:28:21Z</dcterms:modified>
</cp:coreProperties>
</file>